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70" r:id="rId2"/>
    <p:sldId id="371" r:id="rId3"/>
    <p:sldId id="293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67" r:id="rId13"/>
    <p:sldId id="346" r:id="rId14"/>
    <p:sldId id="348" r:id="rId15"/>
    <p:sldId id="349" r:id="rId16"/>
    <p:sldId id="350" r:id="rId17"/>
    <p:sldId id="351" r:id="rId18"/>
    <p:sldId id="353" r:id="rId19"/>
    <p:sldId id="352" r:id="rId20"/>
    <p:sldId id="368" r:id="rId21"/>
    <p:sldId id="354" r:id="rId22"/>
    <p:sldId id="355" r:id="rId23"/>
    <p:sldId id="356" r:id="rId24"/>
    <p:sldId id="357" r:id="rId25"/>
    <p:sldId id="358" r:id="rId26"/>
    <p:sldId id="359" r:id="rId27"/>
    <p:sldId id="365" r:id="rId28"/>
    <p:sldId id="360" r:id="rId29"/>
    <p:sldId id="361" r:id="rId30"/>
    <p:sldId id="369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  <p:sldId id="384" r:id="rId44"/>
    <p:sldId id="385" r:id="rId45"/>
    <p:sldId id="386" r:id="rId46"/>
    <p:sldId id="387" r:id="rId47"/>
    <p:sldId id="396" r:id="rId48"/>
    <p:sldId id="388" r:id="rId49"/>
    <p:sldId id="389" r:id="rId50"/>
    <p:sldId id="390" r:id="rId51"/>
    <p:sldId id="391" r:id="rId52"/>
    <p:sldId id="392" r:id="rId53"/>
    <p:sldId id="393" r:id="rId54"/>
    <p:sldId id="395" r:id="rId55"/>
    <p:sldId id="329" r:id="rId56"/>
    <p:sldId id="362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96C4BD1-5CB5-4525-AD97-6A860C6140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128A1A-92BF-4BDD-A4A7-0907CEE14D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A8F9C-D8BC-444D-88CE-91E78B418B6D}" type="datetimeFigureOut">
              <a:rPr lang="fr-CA" smtClean="0"/>
              <a:t>2019-06-09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5C9D1-F01B-465B-A909-BB94C9DE2B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19808F-5D09-436A-BA46-419AA11039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28908-241A-4F35-8048-CE3497B6AC8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548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A423F-27F2-41D5-934A-85B8157CFEEA}" type="datetimeFigureOut">
              <a:rPr lang="fr-CA" smtClean="0"/>
              <a:t>2019-06-09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91EB-268A-4138-B405-D216EE4F9C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80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91EB-268A-4138-B405-D216EE4F9C2E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234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621888-275A-46D0-AC30-5332A1EE0646}"/>
              </a:ext>
            </a:extLst>
          </p:cNvPr>
          <p:cNvSpPr/>
          <p:nvPr userDrawn="1"/>
        </p:nvSpPr>
        <p:spPr>
          <a:xfrm>
            <a:off x="8217" y="-17584"/>
            <a:ext cx="3947747" cy="3032634"/>
          </a:xfrm>
          <a:prstGeom prst="rect">
            <a:avLst/>
          </a:prstGeom>
          <a:solidFill>
            <a:srgbClr val="FA8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B040839-6A75-411E-AEE8-2F3E229C89FC}"/>
              </a:ext>
            </a:extLst>
          </p:cNvPr>
          <p:cNvGrpSpPr/>
          <p:nvPr userDrawn="1"/>
        </p:nvGrpSpPr>
        <p:grpSpPr>
          <a:xfrm>
            <a:off x="-2417" y="-17584"/>
            <a:ext cx="12222575" cy="6875584"/>
            <a:chOff x="-2417" y="-17584"/>
            <a:chExt cx="12222575" cy="68755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77A5D8-F13E-40AB-9504-25190211787E}"/>
                </a:ext>
              </a:extLst>
            </p:cNvPr>
            <p:cNvSpPr/>
            <p:nvPr userDrawn="1"/>
          </p:nvSpPr>
          <p:spPr>
            <a:xfrm>
              <a:off x="-2417" y="3015048"/>
              <a:ext cx="12208593" cy="38429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10DFCC-BB8B-4E29-A8BA-8564B7201B65}"/>
                </a:ext>
              </a:extLst>
            </p:cNvPr>
            <p:cNvSpPr/>
            <p:nvPr userDrawn="1"/>
          </p:nvSpPr>
          <p:spPr>
            <a:xfrm>
              <a:off x="2452316" y="-17584"/>
              <a:ext cx="9767842" cy="3032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A2A678D4-45A9-4400-9D74-BB6F3918C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61" y="131008"/>
            <a:ext cx="993110" cy="3432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56F974-FB07-40F0-B36C-F9B8B7BA9C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8202"/>
            <a:ext cx="2456449" cy="76930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7D2DFE3-10BD-4E68-A44F-38F02AB67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" y="587323"/>
            <a:ext cx="2369223" cy="1684065"/>
          </a:xfrm>
          <a:noFill/>
        </p:spPr>
        <p:txBody>
          <a:bodyPr t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fr-FR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769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77A5D8-F13E-40AB-9504-25190211787E}"/>
              </a:ext>
            </a:extLst>
          </p:cNvPr>
          <p:cNvSpPr/>
          <p:nvPr userDrawn="1"/>
        </p:nvSpPr>
        <p:spPr>
          <a:xfrm>
            <a:off x="0" y="3030278"/>
            <a:ext cx="12192000" cy="38277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063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3728D9-4765-4A84-B12D-6AA0D3F4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FCB9F4-A37B-41BA-B73C-4151B4C20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8612FA-56EC-4164-A417-CDA5B2FC1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E1424D-56EC-417D-BA04-26295CE5B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0148D7-9720-4E81-8B57-9FB7946E7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AACF57-DC80-4709-9585-304ECB37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7016A0-E8BC-4C35-887D-183A3A6E3641}" type="datetimeFigureOut">
              <a:rPr lang="fr-CA" smtClean="0"/>
              <a:t>2019-06-09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63E0E0-2CBD-43C2-97B3-201EADD2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684AA9-6689-473E-9D81-9924EEFD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084A7-A73B-430A-8406-23FD948C703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480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F2F920-4456-4D48-86D1-6DD39A07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7016A0-E8BC-4C35-887D-183A3A6E3641}" type="datetimeFigureOut">
              <a:rPr lang="fr-CA" smtClean="0"/>
              <a:t>2019-06-09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E3C706-53D0-477E-8AA0-4DC130AE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C2B8A8-3E24-48C2-9117-ED10EA5F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084A7-A73B-430A-8406-23FD948C703B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7911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F2F920-4456-4D48-86D1-6DD39A07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7016A0-E8BC-4C35-887D-183A3A6E3641}" type="datetimeFigureOut">
              <a:rPr lang="fr-CA" smtClean="0"/>
              <a:t>2019-06-09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E3C706-53D0-477E-8AA0-4DC130AE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C2B8A8-3E24-48C2-9117-ED10EA5F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084A7-A73B-430A-8406-23FD948C703B}" type="slidenum">
              <a:rPr lang="fr-CA" smtClean="0"/>
              <a:t>‹N°›</a:t>
            </a:fld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8ADAB4-9E86-4B18-9E77-1012F4366253}"/>
              </a:ext>
            </a:extLst>
          </p:cNvPr>
          <p:cNvSpPr/>
          <p:nvPr userDrawn="1"/>
        </p:nvSpPr>
        <p:spPr>
          <a:xfrm>
            <a:off x="3929449" y="0"/>
            <a:ext cx="8262551" cy="30274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29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12">
            <a:extLst>
              <a:ext uri="{FF2B5EF4-FFF2-40B4-BE49-F238E27FC236}">
                <a16:creationId xmlns:a16="http://schemas.microsoft.com/office/drawing/2014/main" id="{3D00A01D-405D-458B-9E0D-7F031F50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4" y="-9524"/>
            <a:ext cx="12230099" cy="41908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0C27DF-9575-43C6-B8BC-5B67A66158B5}"/>
              </a:ext>
            </a:extLst>
          </p:cNvPr>
          <p:cNvSpPr/>
          <p:nvPr userDrawn="1"/>
        </p:nvSpPr>
        <p:spPr>
          <a:xfrm>
            <a:off x="-9526" y="3972757"/>
            <a:ext cx="12230099" cy="2879836"/>
          </a:xfrm>
          <a:prstGeom prst="rect">
            <a:avLst/>
          </a:prstGeom>
          <a:solidFill>
            <a:srgbClr val="0D140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B734FD-895A-48BF-8F01-667A11D1D75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599" y="285819"/>
            <a:ext cx="10939819" cy="121769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25C5F16-8EA1-4F70-ACEE-082838E2E091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9599" y="1782587"/>
            <a:ext cx="10939818" cy="4682973"/>
          </a:xfrm>
          <a:noFill/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5297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83B757-C047-4DE5-8F91-EF6E9184B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82587"/>
            <a:ext cx="10939818" cy="46829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65B1B7-80E5-4281-ABD2-305911A2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5819"/>
            <a:ext cx="10939819" cy="12176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04DEFC-44D1-48E2-99FD-DF824FEE437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64"/>
            <a:ext cx="12208476" cy="30561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DD3536-48E6-41A6-8645-A62453BC575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9762"/>
            <a:ext cx="12192000" cy="38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8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3" r:id="rId3"/>
    <p:sldLayoutId id="2147483655" r:id="rId4"/>
    <p:sldLayoutId id="2147483657" r:id="rId5"/>
    <p:sldLayoutId id="21474836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g"/><Relationship Id="rId9" Type="http://schemas.openxmlformats.org/officeDocument/2006/relationships/image" Target="../media/image1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226.jpeg"/><Relationship Id="rId7" Type="http://schemas.openxmlformats.org/officeDocument/2006/relationships/image" Target="../media/image230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1F2B3C-23EF-4625-BE69-98B47C78CE78}"/>
              </a:ext>
            </a:extLst>
          </p:cNvPr>
          <p:cNvSpPr txBox="1">
            <a:spLocks/>
          </p:cNvSpPr>
          <p:nvPr/>
        </p:nvSpPr>
        <p:spPr>
          <a:xfrm>
            <a:off x="3963954" y="659921"/>
            <a:ext cx="8106032" cy="17499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CA" sz="6600" b="1" dirty="0">
                <a:solidFill>
                  <a:schemeClr val="bg1"/>
                </a:solidFill>
                <a:cs typeface="Arial" panose="020B0604020202020204" pitchFamily="34" charset="0"/>
              </a:rPr>
              <a:t>Bilan des activités</a:t>
            </a:r>
            <a:br>
              <a:rPr lang="fr-CA" sz="6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fr-CA" sz="6600" b="1" dirty="0">
                <a:solidFill>
                  <a:schemeClr val="bg1"/>
                </a:solidFill>
                <a:cs typeface="Arial" panose="020B0604020202020204" pitchFamily="34" charset="0"/>
              </a:rPr>
              <a:t>2016-2019</a:t>
            </a:r>
          </a:p>
        </p:txBody>
      </p:sp>
    </p:spTree>
    <p:extLst>
      <p:ext uri="{BB962C8B-B14F-4D97-AF65-F5344CB8AC3E}">
        <p14:creationId xmlns:p14="http://schemas.microsoft.com/office/powerpoint/2010/main" val="426038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12F333-CF15-4409-8471-E8A0FDEB26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81310"/>
            <a:ext cx="2448233" cy="378363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0394D38-8452-4A9C-9729-9F6D552E3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937" y="111507"/>
            <a:ext cx="6012944" cy="345788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1D06AD0-8716-483D-B28F-CB890D457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423" y="3868546"/>
            <a:ext cx="6052723" cy="281874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9BD337A-2D3F-4E3B-A269-634CCAE69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152" y="4154529"/>
            <a:ext cx="3382060" cy="2536545"/>
          </a:xfrm>
          <a:prstGeom prst="rect">
            <a:avLst/>
          </a:prstGeom>
        </p:spPr>
      </p:pic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56D1D1C9-C9B9-4D10-B122-E696B08EF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2383"/>
            <a:ext cx="2369223" cy="516858"/>
          </a:xfrm>
        </p:spPr>
        <p:txBody>
          <a:bodyPr/>
          <a:lstStyle/>
          <a:p>
            <a:r>
              <a:rPr lang="fr-CA" sz="3400" dirty="0"/>
              <a:t>L’entraide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84BADB-07BD-4594-A15B-FB9B02271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484" y="160173"/>
            <a:ext cx="3049301" cy="18270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85D65A-CEEB-4EF6-BA8E-7F3D2AEB5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484" y="2155065"/>
            <a:ext cx="3049301" cy="182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F97036-D351-4FF6-AA5E-8E3049C9A5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187" y="201441"/>
            <a:ext cx="6399192" cy="35995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4CC815-2E07-414A-AD51-5CC1422D9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09" y="3323325"/>
            <a:ext cx="3901114" cy="9369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3D6EED-D29B-4ABD-B59F-0D959F1D6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300" y="4092358"/>
            <a:ext cx="2531756" cy="25317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AA5D18-A30A-44A0-8B87-574527F30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302" y="972385"/>
            <a:ext cx="2499222" cy="1297673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59E88E-77E5-4930-8F85-DEFDD7492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6720"/>
            <a:ext cx="2369223" cy="1336368"/>
          </a:xfrm>
        </p:spPr>
        <p:txBody>
          <a:bodyPr/>
          <a:lstStyle/>
          <a:p>
            <a:r>
              <a:rPr lang="fr-CA" dirty="0"/>
              <a:t>Développement régional, local</a:t>
            </a:r>
            <a:br>
              <a:rPr lang="fr-CA" dirty="0"/>
            </a:br>
            <a:r>
              <a:rPr lang="fr-CA" dirty="0"/>
              <a:t>et social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97B68D-BF98-4614-B2ED-48340A9193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08" y="4558136"/>
            <a:ext cx="9149331" cy="20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1F2B3C-23EF-4625-BE69-98B47C78CE78}"/>
              </a:ext>
            </a:extLst>
          </p:cNvPr>
          <p:cNvSpPr txBox="1">
            <a:spLocks/>
          </p:cNvSpPr>
          <p:nvPr/>
        </p:nvSpPr>
        <p:spPr>
          <a:xfrm>
            <a:off x="4007708" y="638737"/>
            <a:ext cx="8106032" cy="17499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CA" sz="6000" b="1" dirty="0">
                <a:solidFill>
                  <a:schemeClr val="bg1"/>
                </a:solidFill>
              </a:rPr>
              <a:t>Campagnes politiques</a:t>
            </a:r>
          </a:p>
        </p:txBody>
      </p:sp>
    </p:spTree>
    <p:extLst>
      <p:ext uri="{BB962C8B-B14F-4D97-AF65-F5344CB8AC3E}">
        <p14:creationId xmlns:p14="http://schemas.microsoft.com/office/powerpoint/2010/main" val="41366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 thruBlk="1"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B0EC6B1-D2CB-4FC1-A680-BFDC4B1DDE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653" y="3116468"/>
            <a:ext cx="2432983" cy="36733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897D7A-21BC-47F2-B756-3589F4D0E7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072" y="3238147"/>
            <a:ext cx="4468558" cy="34299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2CF2B9C-D827-4DB0-A594-62FB69A4BE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6470"/>
            <a:ext cx="4900217" cy="36733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542F95-B790-4DB0-80F2-A6B731420E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898" y="172540"/>
            <a:ext cx="4895738" cy="2728539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BA6BA98-85C1-40E7-BCD1-300B05EB5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2031"/>
            <a:ext cx="2437462" cy="1215598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fr-CA" sz="3000" dirty="0"/>
              <a:t>Lutte au racisme et</a:t>
            </a:r>
            <a:br>
              <a:rPr lang="fr-CA" sz="3000" dirty="0"/>
            </a:br>
            <a:r>
              <a:rPr lang="fr-CA" sz="3000" dirty="0"/>
              <a:t>à la répression politique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28A9B7-2991-4045-93BA-8B90E260A1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072" y="-10764"/>
            <a:ext cx="4637180" cy="30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96AE2B-AB5C-4AB1-8A96-523FA4222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650" y="701752"/>
            <a:ext cx="9564573" cy="53800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449996-7079-4898-9388-909DA1C5E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" y="3189676"/>
            <a:ext cx="2465363" cy="3514453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B4A7AC5-C896-4CBD-B344-7DBE40620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1" y="785732"/>
            <a:ext cx="2369223" cy="1086202"/>
          </a:xfrm>
        </p:spPr>
        <p:txBody>
          <a:bodyPr/>
          <a:lstStyle/>
          <a:p>
            <a:r>
              <a:rPr lang="fr-CA" sz="3400" dirty="0"/>
              <a:t>Voir loin,</a:t>
            </a:r>
            <a:br>
              <a:rPr lang="fr-CA" sz="3400" dirty="0"/>
            </a:br>
            <a:r>
              <a:rPr lang="fr-CA" sz="3400" dirty="0"/>
              <a:t>viser juste</a:t>
            </a:r>
          </a:p>
        </p:txBody>
      </p:sp>
    </p:spTree>
    <p:extLst>
      <p:ext uri="{BB962C8B-B14F-4D97-AF65-F5344CB8AC3E}">
        <p14:creationId xmlns:p14="http://schemas.microsoft.com/office/powerpoint/2010/main" val="25974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4D86F7-FA5A-4369-A132-D0A0DE2D2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224" y="251605"/>
            <a:ext cx="7608718" cy="63547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B2D512-C827-4E58-AF58-AA86FDF17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8" y="3834048"/>
            <a:ext cx="5562824" cy="81959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B4A3B14-6EA6-4D4B-9C66-EFAA5DA2A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" y="587323"/>
            <a:ext cx="2424432" cy="1684065"/>
          </a:xfrm>
        </p:spPr>
        <p:txBody>
          <a:bodyPr/>
          <a:lstStyle/>
          <a:p>
            <a:r>
              <a:rPr lang="fr-CA" sz="2600" dirty="0"/>
              <a:t>Vert la solidarité Consigne</a:t>
            </a:r>
            <a:br>
              <a:rPr lang="fr-CA" sz="2600" dirty="0"/>
            </a:br>
            <a:r>
              <a:rPr lang="fr-CA" sz="2600" dirty="0"/>
              <a:t>des bouteilles</a:t>
            </a:r>
            <a:br>
              <a:rPr lang="fr-CA" sz="2600" dirty="0"/>
            </a:br>
            <a:r>
              <a:rPr lang="fr-CA" sz="2600" dirty="0"/>
              <a:t>de vin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C909B6B-AFB9-4779-B004-BCA9705FFD6B}"/>
              </a:ext>
            </a:extLst>
          </p:cNvPr>
          <p:cNvCxnSpPr/>
          <p:nvPr/>
        </p:nvCxnSpPr>
        <p:spPr>
          <a:xfrm>
            <a:off x="112144" y="994908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33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9FDA155-5CFD-4EFE-B10E-772918C53D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334" y="242551"/>
            <a:ext cx="5590952" cy="41932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A6DAA0-4E8B-46D8-ABA0-6247E19C8F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3083442"/>
            <a:ext cx="2452090" cy="37226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EFAE21-EE8A-44C5-98A5-D89D2FEAB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241" y="4614528"/>
            <a:ext cx="8081139" cy="206471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F935D3E-0617-436C-8A55-807F595CB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Ma place en santé, j’y tiens</a:t>
            </a:r>
            <a:br>
              <a:rPr lang="fr-CA" dirty="0"/>
            </a:br>
            <a:r>
              <a:rPr lang="fr-CA" dirty="0"/>
              <a:t>Notre SAQ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126BAD1-A29B-4E2D-BF6E-54B0E70E3ACF}"/>
              </a:ext>
            </a:extLst>
          </p:cNvPr>
          <p:cNvCxnSpPr/>
          <p:nvPr/>
        </p:nvCxnSpPr>
        <p:spPr>
          <a:xfrm>
            <a:off x="112144" y="1464132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1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539E872-7023-447E-9399-F4F5D6CD71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1" y="3077496"/>
            <a:ext cx="2447502" cy="37825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FD6F81-2CF1-44C4-91FC-0BBEFDE6F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319" y="533399"/>
            <a:ext cx="3625860" cy="57912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025493-FC3C-4322-B8E2-E402F73C0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582" y="135895"/>
            <a:ext cx="5143500" cy="2667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DE3E79-78CB-4AB9-A2F9-C4C38F2E4E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44" y="2970797"/>
            <a:ext cx="5735976" cy="3829720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C7334F7-CF2F-4C45-BF60-48A0D1C25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" y="587323"/>
            <a:ext cx="2560128" cy="148301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sz="2400" dirty="0"/>
              <a:t>Un réseau</a:t>
            </a:r>
            <a:br>
              <a:rPr lang="fr-CA" sz="2400" dirty="0"/>
            </a:br>
            <a:r>
              <a:rPr lang="fr-CA" sz="2400" dirty="0"/>
              <a:t>qui fait grandir</a:t>
            </a:r>
            <a:br>
              <a:rPr lang="fr-CA" sz="2400" dirty="0"/>
            </a:br>
            <a:r>
              <a:rPr lang="fr-CA" sz="2400" dirty="0"/>
              <a:t>On offre le meilleur</a:t>
            </a:r>
            <a:br>
              <a:rPr lang="fr-CA" sz="2400" dirty="0"/>
            </a:br>
            <a:r>
              <a:rPr lang="fr-CA" sz="2400" dirty="0"/>
              <a:t>4 ans, c’pas grand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EEF517F-3EA0-44B5-8B15-708051F9BAD5}"/>
              </a:ext>
            </a:extLst>
          </p:cNvPr>
          <p:cNvCxnSpPr/>
          <p:nvPr/>
        </p:nvCxnSpPr>
        <p:spPr>
          <a:xfrm>
            <a:off x="112144" y="1357218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60F9321-8D02-43E5-8606-768F2B9161F4}"/>
              </a:ext>
            </a:extLst>
          </p:cNvPr>
          <p:cNvCxnSpPr/>
          <p:nvPr/>
        </p:nvCxnSpPr>
        <p:spPr>
          <a:xfrm>
            <a:off x="112144" y="1736780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4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AD1809-99D8-4957-94D4-A71F3C862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238" y="81112"/>
            <a:ext cx="3821915" cy="668998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1505D5D-9F86-48A3-B5BA-3D516C93A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" y="753583"/>
            <a:ext cx="2369223" cy="1684065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</a:pPr>
            <a:r>
              <a:rPr lang="fr-CA" sz="3200" dirty="0"/>
              <a:t>Pour répondre</a:t>
            </a:r>
            <a:br>
              <a:rPr lang="fr-CA" sz="3200" dirty="0"/>
            </a:br>
            <a:r>
              <a:rPr lang="fr-CA" sz="3200" dirty="0"/>
              <a:t>au beau-frère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F99947-CD74-471D-8E5F-6AAAAB634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905" y="1791933"/>
            <a:ext cx="5690474" cy="49791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B687CB-7660-4AC9-B85F-031167DCF9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6748" y="3092475"/>
            <a:ext cx="2209310" cy="3710781"/>
          </a:xfrm>
          <a:prstGeom prst="rect">
            <a:avLst/>
          </a:prstGeom>
        </p:spPr>
      </p:pic>
      <p:pic>
        <p:nvPicPr>
          <p:cNvPr id="2050" name="Picture 2" descr="RÃ©sultats de recherche d'images pour Â«Â repondre au beau-frÃ¨reÂ Â»">
            <a:extLst>
              <a:ext uri="{FF2B5EF4-FFF2-40B4-BE49-F238E27FC236}">
                <a16:creationId xmlns:a16="http://schemas.microsoft.com/office/drawing/2014/main" id="{DA7FF16D-01AD-42A6-9F26-C3C030DB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763" y="8973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5DCDCB0-26CB-4C4A-AE29-9FC6A95412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267" y="129795"/>
            <a:ext cx="3178711" cy="47680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51331D-AD7A-43CD-AA16-542A616E4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" y="3147236"/>
            <a:ext cx="2473842" cy="37107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34BA09-3340-435F-A71E-A16516B5B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266" y="4952819"/>
            <a:ext cx="3178711" cy="1788025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A667FD3-0A6E-47A5-B0C1-D656EB32D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9" y="613201"/>
            <a:ext cx="2369223" cy="1684065"/>
          </a:xfrm>
        </p:spPr>
        <p:txBody>
          <a:bodyPr>
            <a:normAutofit lnSpcReduction="10000"/>
          </a:bodyPr>
          <a:lstStyle/>
          <a:p>
            <a:r>
              <a:rPr lang="fr-CA" dirty="0"/>
              <a:t>8 mars</a:t>
            </a:r>
          </a:p>
          <a:p>
            <a:r>
              <a:rPr lang="fr-CA" dirty="0"/>
              <a:t>28 avril</a:t>
            </a:r>
            <a:br>
              <a:rPr lang="fr-CA" dirty="0"/>
            </a:br>
            <a:r>
              <a:rPr lang="fr-CA" dirty="0"/>
              <a:t>1</a:t>
            </a:r>
            <a:r>
              <a:rPr lang="fr-CA" baseline="30000" dirty="0"/>
              <a:t>er</a:t>
            </a:r>
            <a:r>
              <a:rPr lang="fr-CA" dirty="0"/>
              <a:t> mai</a:t>
            </a:r>
            <a:br>
              <a:rPr lang="fr-CA" dirty="0"/>
            </a:br>
            <a:r>
              <a:rPr lang="fr-CA" dirty="0"/>
              <a:t>17 mai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CA201D-125E-4CFF-83A1-C8A60D2B59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513" y="120464"/>
            <a:ext cx="6094955" cy="2285608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3BC52D7-2F87-4B21-B2EA-3B623418B197}"/>
              </a:ext>
            </a:extLst>
          </p:cNvPr>
          <p:cNvCxnSpPr/>
          <p:nvPr/>
        </p:nvCxnSpPr>
        <p:spPr>
          <a:xfrm>
            <a:off x="138022" y="994909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CDFEF1-5628-4927-A3B9-AC080EAA9220}"/>
              </a:ext>
            </a:extLst>
          </p:cNvPr>
          <p:cNvCxnSpPr/>
          <p:nvPr/>
        </p:nvCxnSpPr>
        <p:spPr>
          <a:xfrm>
            <a:off x="138022" y="1391724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9DC2E87-CD3D-41DE-A4FB-F5D5AFEDC4DD}"/>
              </a:ext>
            </a:extLst>
          </p:cNvPr>
          <p:cNvCxnSpPr/>
          <p:nvPr/>
        </p:nvCxnSpPr>
        <p:spPr>
          <a:xfrm>
            <a:off x="138022" y="1759785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CC771BA-0DCE-4DBD-8AA5-D6F2ADC03C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5" y="2493644"/>
            <a:ext cx="3119647" cy="42455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946695-B124-45C5-87FB-BB49894071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467" y="2513157"/>
            <a:ext cx="2816253" cy="42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DDB90C-93BB-479D-93FB-310DBF49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4357"/>
            <a:ext cx="2369223" cy="948179"/>
          </a:xfrm>
        </p:spPr>
        <p:txBody>
          <a:bodyPr/>
          <a:lstStyle/>
          <a:p>
            <a:r>
              <a:rPr lang="fr-CA" dirty="0"/>
              <a:t>Le CCMM-CSN</a:t>
            </a:r>
            <a:br>
              <a:rPr lang="fr-CA" dirty="0"/>
            </a:br>
            <a:r>
              <a:rPr lang="fr-CA" dirty="0"/>
              <a:t>depuis 1920</a:t>
            </a:r>
          </a:p>
        </p:txBody>
      </p:sp>
      <p:pic>
        <p:nvPicPr>
          <p:cNvPr id="6" name="Espace réservé du contenu 7" descr="CTCC_00Congres_Hull_1921.tif">
            <a:extLst>
              <a:ext uri="{FF2B5EF4-FFF2-40B4-BE49-F238E27FC236}">
                <a16:creationId xmlns:a16="http://schemas.microsoft.com/office/drawing/2014/main" id="{47C2509E-C829-4242-8340-1B81D7C811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5" y="3119191"/>
            <a:ext cx="6097789" cy="3665478"/>
          </a:xfrm>
          <a:prstGeom prst="rect">
            <a:avLst/>
          </a:prstGeom>
          <a:noFill/>
        </p:spPr>
      </p:pic>
      <p:pic>
        <p:nvPicPr>
          <p:cNvPr id="7" name="Image 6" descr="MichelChartrand_Létourneau 3CCMM.jpg">
            <a:extLst>
              <a:ext uri="{FF2B5EF4-FFF2-40B4-BE49-F238E27FC236}">
                <a16:creationId xmlns:a16="http://schemas.microsoft.com/office/drawing/2014/main" id="{0868BE28-6067-4589-B9E0-E17531CF1A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15" y="3209026"/>
            <a:ext cx="5842776" cy="3575644"/>
          </a:xfrm>
          <a:prstGeom prst="rect">
            <a:avLst/>
          </a:prstGeom>
        </p:spPr>
      </p:pic>
      <p:pic>
        <p:nvPicPr>
          <p:cNvPr id="8" name="Image 7" descr="Drapeaux CCMM.jpg">
            <a:extLst>
              <a:ext uri="{FF2B5EF4-FFF2-40B4-BE49-F238E27FC236}">
                <a16:creationId xmlns:a16="http://schemas.microsoft.com/office/drawing/2014/main" id="{8711C0D0-D7E2-4B04-AEBE-7D6286E0FE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38731" y="73331"/>
            <a:ext cx="6897768" cy="290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1F2B3C-23EF-4625-BE69-98B47C78CE78}"/>
              </a:ext>
            </a:extLst>
          </p:cNvPr>
          <p:cNvSpPr txBox="1">
            <a:spLocks/>
          </p:cNvSpPr>
          <p:nvPr/>
        </p:nvSpPr>
        <p:spPr>
          <a:xfrm>
            <a:off x="4007708" y="638737"/>
            <a:ext cx="8106032" cy="17499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CA" sz="6000" b="1" dirty="0">
                <a:solidFill>
                  <a:schemeClr val="bg1"/>
                </a:solidFill>
              </a:rPr>
              <a:t>Alliances</a:t>
            </a:r>
          </a:p>
        </p:txBody>
      </p:sp>
    </p:spTree>
    <p:extLst>
      <p:ext uri="{BB962C8B-B14F-4D97-AF65-F5344CB8AC3E}">
        <p14:creationId xmlns:p14="http://schemas.microsoft.com/office/powerpoint/2010/main" val="16234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 thruBlk="1"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A76F060-A743-45AD-987F-936052B4A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" y="3094071"/>
            <a:ext cx="2473842" cy="3710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7BBE60-B0E3-4C6F-9780-9CEA619981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292" y="3177768"/>
            <a:ext cx="2218927" cy="35861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23417E-75C5-4C0C-B5F1-2B031678E9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279" y="94088"/>
            <a:ext cx="4366437" cy="28920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F98788-71B1-456A-A837-ECC4CC6E3B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935" y="3094071"/>
            <a:ext cx="5451831" cy="36698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5763514-BAD7-40E0-95FE-B351C6360C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555" y="94088"/>
            <a:ext cx="4366437" cy="2892056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FA7C1A6-83A8-4C31-9999-470A833DE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fr-CA" sz="2600" dirty="0"/>
              <a:t>CIMM</a:t>
            </a:r>
            <a:br>
              <a:rPr lang="fr-CA" sz="2600" dirty="0"/>
            </a:br>
            <a:r>
              <a:rPr lang="fr-CA" sz="2600" dirty="0"/>
              <a:t>États généraux régionaux du syndicalisme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441935F-984B-4D89-9269-28CA8B54CCCC}"/>
              </a:ext>
            </a:extLst>
          </p:cNvPr>
          <p:cNvCxnSpPr/>
          <p:nvPr/>
        </p:nvCxnSpPr>
        <p:spPr>
          <a:xfrm>
            <a:off x="120770" y="963280"/>
            <a:ext cx="20358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9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5240BA-6C80-453C-B3EE-530DE9FE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21462"/>
            <a:ext cx="2478409" cy="38415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676A31-6D92-4D8F-966A-1A8BD03D3A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610" y="195288"/>
            <a:ext cx="4775272" cy="31827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4D7C84-9937-4087-A1DF-6E3CE7E91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305" y="3781770"/>
            <a:ext cx="2782737" cy="2782737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A3BD04C-AEDB-4CAC-BB28-0ACBE2E7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" y="698163"/>
            <a:ext cx="2369223" cy="1684065"/>
          </a:xfrm>
        </p:spPr>
        <p:txBody>
          <a:bodyPr/>
          <a:lstStyle/>
          <a:p>
            <a:r>
              <a:rPr lang="fr-CA" sz="2100" dirty="0"/>
              <a:t>ATTAC-Québec</a:t>
            </a:r>
          </a:p>
          <a:p>
            <a:r>
              <a:rPr lang="fr-CA" sz="2100" dirty="0"/>
              <a:t>Coalition Main rouge</a:t>
            </a:r>
          </a:p>
          <a:p>
            <a:r>
              <a:rPr lang="fr-CA" sz="2100" dirty="0"/>
              <a:t>Échec aux paradis fiscaux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8CF098-3B3A-482C-9726-F5D24BC96C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861" y="3346948"/>
            <a:ext cx="5160559" cy="344163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7ED0C88-4716-4B38-8774-AADD868998B5}"/>
              </a:ext>
            </a:extLst>
          </p:cNvPr>
          <p:cNvCxnSpPr/>
          <p:nvPr/>
        </p:nvCxnSpPr>
        <p:spPr>
          <a:xfrm>
            <a:off x="112144" y="1332910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4A690C0-8CB6-4C6E-B631-2DA62D625F81}"/>
              </a:ext>
            </a:extLst>
          </p:cNvPr>
          <p:cNvCxnSpPr/>
          <p:nvPr/>
        </p:nvCxnSpPr>
        <p:spPr>
          <a:xfrm>
            <a:off x="112144" y="1019484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Logo ATTAC-QuÃ©bec">
            <a:extLst>
              <a:ext uri="{FF2B5EF4-FFF2-40B4-BE49-F238E27FC236}">
                <a16:creationId xmlns:a16="http://schemas.microsoft.com/office/drawing/2014/main" id="{71AB5712-40B9-47B4-85E8-CCD5D95E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7062" y="195288"/>
            <a:ext cx="2258966" cy="288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3FAAEEE-8D45-47C2-9002-79C63B61BB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683" y="3743148"/>
            <a:ext cx="7571862" cy="30140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83FFC3-FEA4-46D2-8382-5652C5A7F2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44" y="3281560"/>
            <a:ext cx="3454542" cy="34321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2C6A6E-F338-4420-8FDD-A64761136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351" y="486618"/>
            <a:ext cx="3860820" cy="203004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44118B-8A89-46F3-BE6F-172B92E36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9" y="559330"/>
            <a:ext cx="2441685" cy="1684065"/>
          </a:xfrm>
        </p:spPr>
        <p:txBody>
          <a:bodyPr>
            <a:normAutofit/>
          </a:bodyPr>
          <a:lstStyle/>
          <a:p>
            <a:r>
              <a:rPr lang="fr-CA" sz="2200" dirty="0"/>
              <a:t>Communauté </a:t>
            </a:r>
            <a:br>
              <a:rPr lang="fr-CA" sz="2200" dirty="0"/>
            </a:br>
            <a:r>
              <a:rPr lang="fr-CA" sz="2200" dirty="0"/>
              <a:t>Saint-Urbain</a:t>
            </a:r>
          </a:p>
          <a:p>
            <a:r>
              <a:rPr lang="fr-CA" sz="2200" dirty="0"/>
              <a:t>Coalition Solidarité santé</a:t>
            </a:r>
          </a:p>
          <a:p>
            <a:r>
              <a:rPr lang="fr-CA" sz="2200" dirty="0"/>
              <a:t>Mouvement PHAS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7B4FF49-F079-4678-AF81-FF62F9CED728}"/>
              </a:ext>
            </a:extLst>
          </p:cNvPr>
          <p:cNvCxnSpPr/>
          <p:nvPr/>
        </p:nvCxnSpPr>
        <p:spPr>
          <a:xfrm>
            <a:off x="122180" y="1242961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E2934A9-EDAA-4FD3-824F-4104FFD58210}"/>
              </a:ext>
            </a:extLst>
          </p:cNvPr>
          <p:cNvCxnSpPr/>
          <p:nvPr/>
        </p:nvCxnSpPr>
        <p:spPr>
          <a:xfrm>
            <a:off x="122180" y="1907195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ED78807-78F0-4614-979E-641F32836D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27827" y="163615"/>
            <a:ext cx="4576242" cy="34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A20434-5061-4D7A-9410-B553B32CF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682" y="2688697"/>
            <a:ext cx="4593265" cy="38468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C5C26A-3FBC-46A1-9CCE-42B1B2EAA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237" y="322444"/>
            <a:ext cx="2684732" cy="20109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99F641-BA53-441F-B179-08320A46F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8" y="1935918"/>
            <a:ext cx="3638550" cy="1257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197170-1518-4E5A-9D1D-FC3512A98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485" y="208934"/>
            <a:ext cx="3381375" cy="135255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9A9B5F-27C4-483B-BCAA-405DB0FE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2600" dirty="0"/>
              <a:t>FFQ</a:t>
            </a:r>
            <a:br>
              <a:rPr lang="fr-CA" sz="2600" dirty="0"/>
            </a:br>
            <a:r>
              <a:rPr lang="fr-CA" sz="2600" dirty="0"/>
              <a:t>TGFM</a:t>
            </a:r>
            <a:br>
              <a:rPr lang="fr-CA" sz="2600" dirty="0"/>
            </a:br>
            <a:r>
              <a:rPr lang="fr-CA" sz="2600" dirty="0"/>
              <a:t>TCLCF</a:t>
            </a:r>
            <a:br>
              <a:rPr lang="fr-CA" sz="2600" dirty="0"/>
            </a:br>
            <a:r>
              <a:rPr lang="fr-CA" sz="2600" dirty="0"/>
              <a:t>CÉAF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C6E9D63-FF6B-457D-8F37-E45202EFAB8E}"/>
              </a:ext>
            </a:extLst>
          </p:cNvPr>
          <p:cNvCxnSpPr/>
          <p:nvPr/>
        </p:nvCxnSpPr>
        <p:spPr>
          <a:xfrm>
            <a:off x="112144" y="989156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734C39-1A9B-4F62-B25F-43FE7CD69989}"/>
              </a:ext>
            </a:extLst>
          </p:cNvPr>
          <p:cNvCxnSpPr/>
          <p:nvPr/>
        </p:nvCxnSpPr>
        <p:spPr>
          <a:xfrm>
            <a:off x="110936" y="1394119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126A958-AD03-44CB-80D0-E84C438C11E6}"/>
              </a:ext>
            </a:extLst>
          </p:cNvPr>
          <p:cNvCxnSpPr/>
          <p:nvPr/>
        </p:nvCxnSpPr>
        <p:spPr>
          <a:xfrm>
            <a:off x="110936" y="1760349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RÃ©sultats de recherche d'images pour Â«Â ceaf centre d'Ã©ducationÂ Â»">
            <a:extLst>
              <a:ext uri="{FF2B5EF4-FFF2-40B4-BE49-F238E27FC236}">
                <a16:creationId xmlns:a16="http://schemas.microsoft.com/office/drawing/2014/main" id="{93BAD210-806F-49A4-A42B-EEF1FB73D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53" y="3903122"/>
            <a:ext cx="371073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25BED7-C8E6-47E1-9735-E54AA792B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485" y="4566373"/>
            <a:ext cx="2143125" cy="2143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01DE1B-9FD5-43B7-AE72-EF25BF4890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14" y="3151731"/>
            <a:ext cx="6783573" cy="3574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DB6D64-F909-4B7F-AC0A-867CB958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539" y="2636529"/>
            <a:ext cx="2800350" cy="1638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9498E9-8025-41EA-8D06-0265E35FD5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433" y="255715"/>
            <a:ext cx="2471627" cy="24716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41D07-AC26-41D0-85A7-D25C1AE7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928" y="472106"/>
            <a:ext cx="2857500" cy="1600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9061CF-218F-4024-A550-FBBB3735B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54" y="4607597"/>
            <a:ext cx="2171700" cy="21050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16B19E-0E82-4D0D-839A-1B304EFF7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429" y="618889"/>
            <a:ext cx="2562225" cy="1781175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03C54BA-5BF3-4851-B5B7-464A357A3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18889"/>
            <a:ext cx="2471627" cy="1684065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fr-CA" sz="2400" dirty="0"/>
              <a:t>Groupes de défense des droits des travailleuses et des travailleurs</a:t>
            </a:r>
          </a:p>
        </p:txBody>
      </p:sp>
    </p:spTree>
    <p:extLst>
      <p:ext uri="{BB962C8B-B14F-4D97-AF65-F5344CB8AC3E}">
        <p14:creationId xmlns:p14="http://schemas.microsoft.com/office/powerpoint/2010/main" val="18593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32E785-737F-4BB6-B8B8-D22AE80BD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933" y="3179464"/>
            <a:ext cx="2684696" cy="3488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28EEFC-7DC8-4749-AED4-4B2816208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637" y="189794"/>
            <a:ext cx="2129939" cy="27431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78920C-5818-4C59-846E-AF7A24977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098" y="3179463"/>
            <a:ext cx="2695225" cy="34887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2BCC55-6170-44E2-8E60-DFC3C9740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77" y="3289238"/>
            <a:ext cx="2143125" cy="21431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510D47-551F-4B78-B06D-7CF128532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339" y="3289238"/>
            <a:ext cx="2143125" cy="21431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0DF0DF-38DB-49E1-849B-B7BF94D1D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9" y="5690243"/>
            <a:ext cx="4705350" cy="971550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22CBC9F-E7BC-4359-A0BA-78399255A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824" y="755989"/>
            <a:ext cx="6828025" cy="1339295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fr-CA" sz="2400" dirty="0">
                <a:solidFill>
                  <a:schemeClr val="bg1"/>
                </a:solidFill>
              </a:rPr>
              <a:t>Debout pour l’école</a:t>
            </a:r>
          </a:p>
          <a:p>
            <a:pPr>
              <a:lnSpc>
                <a:spcPts val="3200"/>
              </a:lnSpc>
            </a:pPr>
            <a:r>
              <a:rPr lang="fr-CA" sz="2400" dirty="0">
                <a:solidFill>
                  <a:schemeClr val="bg1"/>
                </a:solidFill>
              </a:rPr>
              <a:t>Institut de coopération pour l’éducation aux adultes</a:t>
            </a:r>
          </a:p>
          <a:p>
            <a:pPr>
              <a:lnSpc>
                <a:spcPts val="3200"/>
              </a:lnSpc>
            </a:pPr>
            <a:r>
              <a:rPr lang="fr-CA" sz="2400" dirty="0">
                <a:solidFill>
                  <a:schemeClr val="bg1"/>
                </a:solidFill>
              </a:rPr>
              <a:t>Coalition montréalaise pour la rémunération des stages</a:t>
            </a:r>
          </a:p>
        </p:txBody>
      </p:sp>
      <p:sp>
        <p:nvSpPr>
          <p:cNvPr id="18" name="Espace réservé du contenu 1">
            <a:extLst>
              <a:ext uri="{FF2B5EF4-FFF2-40B4-BE49-F238E27FC236}">
                <a16:creationId xmlns:a16="http://schemas.microsoft.com/office/drawing/2014/main" id="{C409CC39-503B-45FC-A3F3-2E7289809DEC}"/>
              </a:ext>
            </a:extLst>
          </p:cNvPr>
          <p:cNvSpPr txBox="1">
            <a:spLocks/>
          </p:cNvSpPr>
          <p:nvPr/>
        </p:nvSpPr>
        <p:spPr>
          <a:xfrm>
            <a:off x="34503" y="618889"/>
            <a:ext cx="2471627" cy="1089141"/>
          </a:xfrm>
          <a:prstGeom prst="rect">
            <a:avLst/>
          </a:prstGeom>
          <a:noFill/>
        </p:spPr>
        <p:txBody>
          <a:bodyPr vert="horz" lIns="91440" tIns="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fr-FR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Groupes</a:t>
            </a:r>
            <a:br>
              <a:rPr lang="fr-CA" sz="3200" dirty="0"/>
            </a:br>
            <a:r>
              <a:rPr lang="fr-CA" sz="3200" dirty="0"/>
              <a:t>en éducation</a:t>
            </a:r>
          </a:p>
        </p:txBody>
      </p:sp>
    </p:spTree>
    <p:extLst>
      <p:ext uri="{BB962C8B-B14F-4D97-AF65-F5344CB8AC3E}">
        <p14:creationId xmlns:p14="http://schemas.microsoft.com/office/powerpoint/2010/main" val="283812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EFA3E06-CE9E-4E0D-854C-5EC9C695E5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182" y="3214344"/>
            <a:ext cx="4626092" cy="34695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305A56-6C25-4E58-B237-7D54AB49C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159" y="198229"/>
            <a:ext cx="4689829" cy="32307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C2DD96-D55F-46B6-B3DF-C89524430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808" y="3545769"/>
            <a:ext cx="3155567" cy="315556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EB5B13-D261-4F3B-AA5B-F8DC730FD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71" y="3545769"/>
            <a:ext cx="3318368" cy="193007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2C11DA2-0582-49F9-AA5C-5849B6B31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527" y="174087"/>
            <a:ext cx="2638126" cy="177807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611CF1F-68C3-4D01-86B2-5A31531A7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050" y="2064329"/>
            <a:ext cx="4527502" cy="9883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1650E7-8A08-438A-9F27-27168C38F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71" y="5609482"/>
            <a:ext cx="3318368" cy="1097614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9D8756-2144-4BF6-919B-702875FF9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4" y="992766"/>
            <a:ext cx="2369223" cy="482352"/>
          </a:xfrm>
        </p:spPr>
        <p:txBody>
          <a:bodyPr/>
          <a:lstStyle/>
          <a:p>
            <a:r>
              <a:rPr lang="fr-CA" sz="3000" dirty="0"/>
              <a:t>Autres alliés</a:t>
            </a:r>
          </a:p>
        </p:txBody>
      </p:sp>
    </p:spTree>
    <p:extLst>
      <p:ext uri="{BB962C8B-B14F-4D97-AF65-F5344CB8AC3E}">
        <p14:creationId xmlns:p14="http://schemas.microsoft.com/office/powerpoint/2010/main" val="41863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4F2F62-4C37-4975-8C30-DF2014EA8FB0}"/>
              </a:ext>
            </a:extLst>
          </p:cNvPr>
          <p:cNvSpPr/>
          <p:nvPr/>
        </p:nvSpPr>
        <p:spPr>
          <a:xfrm>
            <a:off x="2478409" y="-21265"/>
            <a:ext cx="9750804" cy="68792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1C45AD-189A-4C3B-85C1-824C76839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390" y="123814"/>
            <a:ext cx="4667912" cy="35009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AE4D837-8D7D-40F9-A74E-02405D25FA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390" y="3717614"/>
            <a:ext cx="4017061" cy="30127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CDA779-D968-4C7D-B221-2F1B9D0B15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087" y="3916478"/>
            <a:ext cx="5336047" cy="28139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366A7B-B41C-4395-86DF-6EDA98DF5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987" y="123814"/>
            <a:ext cx="4735147" cy="187018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A6CE8F2-DD27-45F6-883A-122F6D9E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" y="561445"/>
            <a:ext cx="2508488" cy="1802194"/>
          </a:xfrm>
        </p:spPr>
        <p:txBody>
          <a:bodyPr/>
          <a:lstStyle/>
          <a:p>
            <a:r>
              <a:rPr lang="fr-CA" sz="2200" dirty="0"/>
              <a:t>Forum social 2016</a:t>
            </a:r>
            <a:br>
              <a:rPr lang="fr-CA" sz="2200" dirty="0"/>
            </a:br>
            <a:r>
              <a:rPr lang="fr-CA" sz="2200" dirty="0"/>
              <a:t>Grande transition</a:t>
            </a:r>
            <a:br>
              <a:rPr lang="fr-CA" sz="2200" dirty="0"/>
            </a:br>
            <a:r>
              <a:rPr lang="fr-CA" sz="2200" dirty="0"/>
              <a:t>Festival</a:t>
            </a:r>
            <a:br>
              <a:rPr lang="fr-CA" sz="2200" dirty="0"/>
            </a:br>
            <a:r>
              <a:rPr lang="fr-CA" sz="2200" dirty="0"/>
              <a:t>des solidarités</a:t>
            </a:r>
            <a:br>
              <a:rPr lang="fr-CA" sz="2200" dirty="0"/>
            </a:br>
            <a:r>
              <a:rPr lang="fr-CA" sz="2200" dirty="0"/>
              <a:t>ÉGES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BAD558E-A8AB-420F-B3B4-A0B14B45F9F5}"/>
              </a:ext>
            </a:extLst>
          </p:cNvPr>
          <p:cNvCxnSpPr/>
          <p:nvPr/>
        </p:nvCxnSpPr>
        <p:spPr>
          <a:xfrm>
            <a:off x="112144" y="1912183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1B044BB-34E4-4347-9AD1-74C199B0039C}"/>
              </a:ext>
            </a:extLst>
          </p:cNvPr>
          <p:cNvCxnSpPr/>
          <p:nvPr/>
        </p:nvCxnSpPr>
        <p:spPr>
          <a:xfrm>
            <a:off x="112144" y="1262326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B27B671-008A-4E1A-B94B-AF9826DC7070}"/>
              </a:ext>
            </a:extLst>
          </p:cNvPr>
          <p:cNvCxnSpPr/>
          <p:nvPr/>
        </p:nvCxnSpPr>
        <p:spPr>
          <a:xfrm>
            <a:off x="112144" y="931647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816E35A0-8D00-4654-8287-810FD56160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801" y="2097308"/>
            <a:ext cx="4667912" cy="17244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EA7DAC-308B-490D-8BAD-96729F67B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3" y="3079533"/>
            <a:ext cx="2234651" cy="37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AF3F44-88EE-4D9C-8B18-E471D52F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163" y="2761050"/>
            <a:ext cx="2478409" cy="24784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09F2BB-DDA1-469B-A97E-57CA372D2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23" y="3075155"/>
            <a:ext cx="5334376" cy="35553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90029E-9197-4368-A5AF-42A302EDA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486" y="345364"/>
            <a:ext cx="4117714" cy="23059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60B076-5FCC-4192-BDFC-11D728458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0" y="5426015"/>
            <a:ext cx="5605566" cy="11166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6C3815-D503-4355-B93A-7DD56A9A9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0" y="3620595"/>
            <a:ext cx="2923112" cy="135938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56F0AC1-E0D1-4F2B-9099-6BDA7F3EF3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440" y="1068420"/>
            <a:ext cx="1026080" cy="102608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6ACD060-A77F-4436-824A-D157817FB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993" y="185367"/>
            <a:ext cx="3320482" cy="211176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" y="698070"/>
            <a:ext cx="2369223" cy="1286696"/>
          </a:xfrm>
        </p:spPr>
        <p:txBody>
          <a:bodyPr/>
          <a:lstStyle/>
          <a:p>
            <a:r>
              <a:rPr lang="fr-CA" sz="3600" dirty="0"/>
              <a:t>Actions</a:t>
            </a:r>
            <a:br>
              <a:rPr lang="fr-CA" sz="3600" dirty="0"/>
            </a:br>
            <a:r>
              <a:rPr lang="fr-CA" sz="3600" dirty="0"/>
              <a:t>politiques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903DE67-AB29-4B95-8CE5-32C52074AC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617" y="3376863"/>
            <a:ext cx="5237432" cy="34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784E1E4-E229-4655-94B5-9EB948C29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6719"/>
            <a:ext cx="2369223" cy="1131599"/>
          </a:xfrm>
        </p:spPr>
        <p:txBody>
          <a:bodyPr/>
          <a:lstStyle/>
          <a:p>
            <a:r>
              <a:rPr lang="fr-CA" sz="3600" dirty="0"/>
              <a:t>Les</a:t>
            </a:r>
            <a:br>
              <a:rPr lang="fr-CA" sz="3600" dirty="0"/>
            </a:br>
            <a:r>
              <a:rPr lang="fr-CA" sz="3600" dirty="0"/>
              <a:t>syndicats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54A998-DE7F-44B2-AA62-B7F0DCA7BC1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118" y="3640946"/>
            <a:ext cx="4327883" cy="28736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196CA6-484B-474B-940B-03DAF1D0157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70" y="142904"/>
            <a:ext cx="2364025" cy="157601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62E763-9FE0-4D19-991B-BB9A494EBD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79" y="1940845"/>
            <a:ext cx="2369463" cy="17306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4A4894-30C2-4DAC-8021-A86A4CA0575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79" y="3890151"/>
            <a:ext cx="4994404" cy="28088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157D191-6760-4CDA-AD98-A28646DA5C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5" y="3090230"/>
            <a:ext cx="2405265" cy="360877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4C939EF-A490-4C2A-A313-2963E5B108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79" y="142904"/>
            <a:ext cx="2369463" cy="15792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C43DA2-DEFB-4B8D-8925-016ABB1036F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697" y="1934093"/>
            <a:ext cx="2606697" cy="17373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AEA23D-B3AE-4E9D-87EA-0E4AB81B5B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119" y="343394"/>
            <a:ext cx="4327883" cy="28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1F2B3C-23EF-4625-BE69-98B47C78CE78}"/>
              </a:ext>
            </a:extLst>
          </p:cNvPr>
          <p:cNvSpPr txBox="1">
            <a:spLocks/>
          </p:cNvSpPr>
          <p:nvPr/>
        </p:nvSpPr>
        <p:spPr>
          <a:xfrm>
            <a:off x="4007708" y="638737"/>
            <a:ext cx="8106032" cy="17499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CA" sz="7200" b="1" dirty="0">
                <a:solidFill>
                  <a:schemeClr val="bg1"/>
                </a:solidFill>
              </a:rPr>
              <a:t>Syndicats en lutte</a:t>
            </a:r>
          </a:p>
        </p:txBody>
      </p:sp>
    </p:spTree>
    <p:extLst>
      <p:ext uri="{BB962C8B-B14F-4D97-AF65-F5344CB8AC3E}">
        <p14:creationId xmlns:p14="http://schemas.microsoft.com/office/powerpoint/2010/main" val="24159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 thruBlk="1"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9" y="703399"/>
            <a:ext cx="2369223" cy="113796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fr-CA" sz="3600" dirty="0"/>
              <a:t>STT de l’Accueil</a:t>
            </a:r>
            <a:br>
              <a:rPr lang="fr-CA" sz="3600" dirty="0"/>
            </a:br>
            <a:r>
              <a:rPr lang="fr-CA" sz="3600" dirty="0"/>
              <a:t>Bonneau</a:t>
            </a:r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29E483D4-BCC3-4496-9DFD-00C5CC815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377" y="77637"/>
            <a:ext cx="4267259" cy="2844144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641A3A-1724-40D4-A86F-10974BC652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8" y="3078012"/>
            <a:ext cx="6581955" cy="37023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797D01-6DDF-42AF-885E-5492D7482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090" y="77637"/>
            <a:ext cx="4505863" cy="30031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9EE18A-48EC-4778-A437-F82C066B85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206" y="3232543"/>
            <a:ext cx="5323155" cy="35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" y="1025292"/>
            <a:ext cx="2369223" cy="525485"/>
          </a:xfrm>
        </p:spPr>
        <p:txBody>
          <a:bodyPr/>
          <a:lstStyle/>
          <a:p>
            <a:r>
              <a:rPr lang="fr-CA" sz="3400" dirty="0"/>
              <a:t>SAPSQC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D8E425-59A5-4CAE-B863-8FC917829B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2" y="3126241"/>
            <a:ext cx="4785663" cy="35892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B2948E-6D56-4574-BF72-F023501B6E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496" y="142512"/>
            <a:ext cx="3755376" cy="28165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AA54C98-B9C5-4E76-9CFA-344AD92E06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288" y="155262"/>
            <a:ext cx="3977722" cy="28037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89C543-3270-4FE7-860B-ADFB281C0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283" y="3151740"/>
            <a:ext cx="6066797" cy="35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" y="613204"/>
            <a:ext cx="2369223" cy="99993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dirty="0"/>
              <a:t>Syndicat des avocates et avocats de l’aide juridique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513419-9465-43B4-AA31-4E62E06957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619" y="106513"/>
            <a:ext cx="8568900" cy="33238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B42497-C38F-4AD0-8932-0C12B6785D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42" y="3611829"/>
            <a:ext cx="4666169" cy="311077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9E188F2-65B9-481F-8F89-D3F78092D5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224" y="3630995"/>
            <a:ext cx="6936311" cy="311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0D039-2E91-4217-A212-BC82F5D9F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457" y="379563"/>
            <a:ext cx="8793250" cy="4615132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8" y="613203"/>
            <a:ext cx="2369223" cy="689386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dirty="0"/>
              <a:t>SEE</a:t>
            </a:r>
            <a:br>
              <a:rPr lang="fr-CA" dirty="0"/>
            </a:br>
            <a:r>
              <a:rPr lang="fr-CA" dirty="0"/>
              <a:t>de la société des casinos</a:t>
            </a:r>
            <a:br>
              <a:rPr lang="fr-CA" dirty="0"/>
            </a:br>
            <a:r>
              <a:rPr lang="fr-CA" dirty="0"/>
              <a:t>du Québec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02C281-356A-47D5-B148-2EED00C25F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2" y="3690420"/>
            <a:ext cx="5123052" cy="29432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F5100D-BBD5-4B25-8E8E-65B9527DDE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987" y="4205378"/>
            <a:ext cx="4179017" cy="23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1359"/>
            <a:ext cx="2369223" cy="715266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fr-CA" sz="4000" dirty="0"/>
              <a:t>STT des métiers de Concordia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89D53E-389F-443C-9644-59E6F8EC84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923" y="3648407"/>
            <a:ext cx="6227300" cy="30908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3B764B-B080-4E6F-8A38-B4C562CDB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8" y="3832820"/>
            <a:ext cx="5647157" cy="290640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FE08996-CB89-47FA-AB76-F971BF99F0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1" y="118776"/>
            <a:ext cx="6369899" cy="33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3946"/>
            <a:ext cx="2369223" cy="559990"/>
          </a:xfrm>
        </p:spPr>
        <p:txBody>
          <a:bodyPr/>
          <a:lstStyle/>
          <a:p>
            <a:r>
              <a:rPr lang="fr-CA" sz="3200" dirty="0"/>
              <a:t>CSN</a:t>
            </a:r>
            <a:br>
              <a:rPr lang="fr-CA" sz="3200" dirty="0"/>
            </a:br>
            <a:r>
              <a:rPr lang="fr-CA" sz="3200" dirty="0"/>
              <a:t>Construction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039D6C-B6D0-4D2B-AF5C-94DE8E683D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663" y="116454"/>
            <a:ext cx="4315028" cy="28764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CE5516-9677-4024-A283-63515825EA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154" y="2894162"/>
            <a:ext cx="1604513" cy="10696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562F59-8223-4DEA-8B4F-E7292CD71F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292" y="3192428"/>
            <a:ext cx="5323673" cy="35491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F8A910-E160-403D-A62F-0E726ADC33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749" y="140425"/>
            <a:ext cx="4308888" cy="28764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657AFC-88FF-453C-8A66-41A9516A3B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0" y="3192430"/>
            <a:ext cx="2369223" cy="35491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988F77C-04DE-47AB-94CA-A4087666B7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064" y="3989717"/>
            <a:ext cx="4127739" cy="27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4357"/>
            <a:ext cx="2441275" cy="999937"/>
          </a:xfrm>
        </p:spPr>
        <p:txBody>
          <a:bodyPr/>
          <a:lstStyle/>
          <a:p>
            <a:r>
              <a:rPr lang="fr-CA" sz="3000" dirty="0"/>
              <a:t>SE de la COOP</a:t>
            </a:r>
            <a:br>
              <a:rPr lang="fr-CA" sz="3000" dirty="0"/>
            </a:br>
            <a:r>
              <a:rPr lang="fr-CA" sz="3000" dirty="0"/>
              <a:t>Maisonneuve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0E2275-9C43-41AA-BCCC-0A1ECBF00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111" y="68052"/>
            <a:ext cx="4371437" cy="2914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33DAEE-E62D-485D-B6F6-FE9157930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933" y="64698"/>
            <a:ext cx="4376468" cy="29176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918ED6-939F-4E95-97F7-11FAA1C1D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01" y="3101198"/>
            <a:ext cx="5460523" cy="36403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733F17-1F5B-4BC3-93E0-D1BE277587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49600"/>
            <a:ext cx="5460523" cy="3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0890"/>
            <a:ext cx="2369223" cy="715266"/>
          </a:xfrm>
        </p:spPr>
        <p:txBody>
          <a:bodyPr/>
          <a:lstStyle/>
          <a:p>
            <a:r>
              <a:rPr lang="fr-CA" sz="4000" dirty="0"/>
              <a:t>STCPEML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7F5AED-558F-47CE-AC74-960F88459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" y="4917057"/>
            <a:ext cx="2743200" cy="1828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31BAB3-60AD-489C-B5C9-08C31E4C11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" y="3071004"/>
            <a:ext cx="2587925" cy="17252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664C60-5E56-4318-8CAB-CE5B8C0A14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494" y="146647"/>
            <a:ext cx="2840964" cy="21307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1BCCA2-F446-45A4-B721-63DF00D24E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792" y="2529694"/>
            <a:ext cx="2631445" cy="23118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98DFA1-E904-4EBC-B4B8-66135E09D1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547" y="112143"/>
            <a:ext cx="3033623" cy="22752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59DE3F-2122-44E9-9AB5-F5AFAE37B7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234" y="2739963"/>
            <a:ext cx="2912512" cy="16390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EA4978-2656-4581-9E96-7E62F3DDB6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979" y="112143"/>
            <a:ext cx="3300405" cy="21997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66AC6DA-0D94-4136-9186-A2FB4F1BF5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391" y="4295955"/>
            <a:ext cx="3675750" cy="24499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74BF49-3167-4604-87B1-F4D20E65FA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790" y="2408933"/>
            <a:ext cx="3572952" cy="178996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3F54AF7-137F-4EEC-B8FF-6464F1F7680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02" y="4796287"/>
            <a:ext cx="2504657" cy="185036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23469C2-3DB0-4F2E-9DE8-834EFF49070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831" y="5093899"/>
            <a:ext cx="2685369" cy="16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" y="673591"/>
            <a:ext cx="2449902" cy="999937"/>
          </a:xfrm>
        </p:spPr>
        <p:txBody>
          <a:bodyPr/>
          <a:lstStyle/>
          <a:p>
            <a:r>
              <a:rPr lang="fr-CA" sz="3200" dirty="0"/>
              <a:t>STT des Enseignes</a:t>
            </a:r>
            <a:br>
              <a:rPr lang="fr-CA" sz="3200" dirty="0"/>
            </a:br>
            <a:r>
              <a:rPr lang="fr-CA" sz="3200" dirty="0"/>
              <a:t>Trans-Canada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6434B6-F4BA-4980-8046-A73B45816A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535" y="3239220"/>
            <a:ext cx="5242524" cy="34941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11C9CD-499F-4016-8CE4-80A0999534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11" y="3239220"/>
            <a:ext cx="5144756" cy="3429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2DAA3C-4063-456F-90D7-FEEF6A829F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907" y="189778"/>
            <a:ext cx="4276364" cy="28502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2B4347-6E90-4EFE-8E77-48639959DF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665" y="334744"/>
            <a:ext cx="3841361" cy="25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CB2F706-DE18-460B-A0BE-01C9301DF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4359"/>
            <a:ext cx="2458947" cy="1181092"/>
          </a:xfrm>
        </p:spPr>
        <p:txBody>
          <a:bodyPr/>
          <a:lstStyle/>
          <a:p>
            <a:r>
              <a:rPr lang="fr-CA" sz="3600" dirty="0"/>
              <a:t>Nunavik</a:t>
            </a:r>
            <a:br>
              <a:rPr lang="fr-CA" sz="3600" dirty="0"/>
            </a:br>
            <a:r>
              <a:rPr lang="fr-CA" sz="3600" dirty="0"/>
              <a:t>Baie James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4CAF2C-5199-4789-BFB7-2D367C8E5F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13" y="96109"/>
            <a:ext cx="5873457" cy="2933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5FC1FC-B2FB-4841-BA69-CB1C2CF639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" y="3127136"/>
            <a:ext cx="6632646" cy="37308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5A4D79-FD0E-47AC-BE5B-8D33646286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816" y="4848031"/>
            <a:ext cx="2870790" cy="19138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FDAFAB-EBFD-4588-A93A-1DF0023F3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925" y="2647404"/>
            <a:ext cx="3195343" cy="21297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7B20FE-535A-4D81-A977-EA86F485C4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336" y="76963"/>
            <a:ext cx="3592354" cy="2394318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DEFEF0-7CB0-4EC4-97AA-CC9CB5C82673}"/>
              </a:ext>
            </a:extLst>
          </p:cNvPr>
          <p:cNvCxnSpPr/>
          <p:nvPr/>
        </p:nvCxnSpPr>
        <p:spPr>
          <a:xfrm>
            <a:off x="120770" y="1357217"/>
            <a:ext cx="223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4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1203"/>
            <a:ext cx="2441275" cy="603122"/>
          </a:xfrm>
        </p:spPr>
        <p:txBody>
          <a:bodyPr/>
          <a:lstStyle/>
          <a:p>
            <a:r>
              <a:rPr lang="fr-CA" sz="3200" dirty="0"/>
              <a:t>STT de</a:t>
            </a:r>
            <a:br>
              <a:rPr lang="fr-CA" sz="3200" dirty="0"/>
            </a:br>
            <a:r>
              <a:rPr lang="fr-CA" sz="3200" dirty="0" err="1"/>
              <a:t>Héma</a:t>
            </a:r>
            <a:r>
              <a:rPr lang="fr-CA" sz="3200" dirty="0"/>
              <a:t>-Québec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1A46A1-45F0-4AC0-9006-05810CBB15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174" y="86277"/>
            <a:ext cx="6369816" cy="29243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50B742-A961-417F-9714-92CEAAF2A6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626" y="86277"/>
            <a:ext cx="2891287" cy="28912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5A40A9-87FD-4DEB-A88F-9DD12E60D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53" y="3107934"/>
            <a:ext cx="5328786" cy="35516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B1D218-D58A-4EB5-BDA0-F74C81E5E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582" y="3088244"/>
            <a:ext cx="5526821" cy="36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4357"/>
            <a:ext cx="2369223" cy="999937"/>
          </a:xfrm>
        </p:spPr>
        <p:txBody>
          <a:bodyPr/>
          <a:lstStyle/>
          <a:p>
            <a:r>
              <a:rPr lang="fr-CA" sz="3400" dirty="0"/>
              <a:t>ST du</a:t>
            </a:r>
            <a:br>
              <a:rPr lang="fr-CA" sz="3400" dirty="0"/>
            </a:br>
            <a:r>
              <a:rPr lang="fr-CA" sz="3400" dirty="0"/>
              <a:t>Bonaventure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0A0B96-3B11-43EF-B103-181E69CC6F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1" y="3495591"/>
            <a:ext cx="6096000" cy="32308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B37C8E-E8F0-44D5-B530-749D897DB7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053" y="2881223"/>
            <a:ext cx="5805533" cy="3845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42BA85-B5EA-4B28-B4CE-5234897C67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762" y="131554"/>
            <a:ext cx="4729607" cy="31325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2792A5-AA4C-4C07-AC62-241C7C100D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045" y="131554"/>
            <a:ext cx="4058864" cy="26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7489"/>
            <a:ext cx="2369223" cy="999937"/>
          </a:xfrm>
        </p:spPr>
        <p:txBody>
          <a:bodyPr/>
          <a:lstStyle/>
          <a:p>
            <a:r>
              <a:rPr lang="fr-CA" sz="2400" dirty="0"/>
              <a:t>STT de l’Hôtel</a:t>
            </a:r>
            <a:br>
              <a:rPr lang="fr-CA" sz="2400" dirty="0"/>
            </a:br>
            <a:r>
              <a:rPr lang="fr-CA" sz="2400" dirty="0"/>
              <a:t>des Gouverneur</a:t>
            </a:r>
            <a:br>
              <a:rPr lang="fr-CA" sz="2400" dirty="0"/>
            </a:br>
            <a:r>
              <a:rPr lang="fr-CA" sz="2400" dirty="0"/>
              <a:t>Place Dupuis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05FEF4-DB68-46CD-A85E-9C6C74A74D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39" y="3110102"/>
            <a:ext cx="6291127" cy="36616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8E918E-F0DA-4902-9D77-6F6084BB94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045" y="86544"/>
            <a:ext cx="4564980" cy="30235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565409-F067-41AF-B22D-F3D0DBC2A1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465" y="3243531"/>
            <a:ext cx="5326896" cy="35282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DBA061-AD3B-4E3E-A809-716173BC5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644" y="0"/>
            <a:ext cx="4564980" cy="30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2596"/>
            <a:ext cx="2398143" cy="99993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sz="3200" dirty="0"/>
              <a:t>ST de la résidence Les Jardins</a:t>
            </a:r>
            <a:br>
              <a:rPr lang="fr-CA" sz="3200" dirty="0"/>
            </a:br>
            <a:r>
              <a:rPr lang="fr-CA" sz="3200" dirty="0"/>
              <a:t>de Jouvence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08E3B1-62E9-4C15-B2D4-F828C4F8B2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5" y="3153067"/>
            <a:ext cx="5348275" cy="35411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F1FFF8-D164-414A-96EA-00C36F2276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45" y="194093"/>
            <a:ext cx="4350082" cy="2881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43115B-3616-4766-BEB4-6C4E2EE769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770" y="3260898"/>
            <a:ext cx="5183628" cy="34333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D25446-8A30-4363-AFA3-787FCD3F80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756" y="194093"/>
            <a:ext cx="4350082" cy="28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" y="932376"/>
            <a:ext cx="2369223" cy="723892"/>
          </a:xfrm>
        </p:spPr>
        <p:txBody>
          <a:bodyPr/>
          <a:lstStyle/>
          <a:p>
            <a:r>
              <a:rPr lang="fr-CA" sz="4400" dirty="0"/>
              <a:t>KRG EU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EBA79B-7E21-42B4-BDE5-389F39D78B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551" y="138027"/>
            <a:ext cx="4651341" cy="31008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CADABC-1BC5-43BD-84C9-8A45FF9D3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901" y="3429000"/>
            <a:ext cx="4936460" cy="3290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42E420-7E48-4AFF-8709-52A578E671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30" y="3174519"/>
            <a:ext cx="5421672" cy="3614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0BA204-D54F-41F1-ADD6-BF43A3024B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409" y="80341"/>
            <a:ext cx="4366602" cy="29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1224"/>
            <a:ext cx="2406769" cy="99993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sz="3000" dirty="0"/>
              <a:t>STT CHSLD Manoir </a:t>
            </a:r>
            <a:r>
              <a:rPr lang="fr-CA" sz="3000" dirty="0" err="1"/>
              <a:t>Dollard</a:t>
            </a:r>
            <a:br>
              <a:rPr lang="fr-CA" sz="3000" dirty="0"/>
            </a:br>
            <a:r>
              <a:rPr lang="fr-CA" sz="3000" dirty="0"/>
              <a:t>des Ormeaux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89E175-31B2-424E-AF94-C9D5E4787F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17" y="3201216"/>
            <a:ext cx="5256797" cy="35230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6522D8-D0F5-4E7D-BC19-B6C99D978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761" y="133709"/>
            <a:ext cx="4431822" cy="29545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563C52-27F0-4426-A1F9-81EB99E252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536" y="133710"/>
            <a:ext cx="4431821" cy="29545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2F2CAB-9DBB-4139-AD49-3094983CE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147" y="3262533"/>
            <a:ext cx="5192636" cy="34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" y="837489"/>
            <a:ext cx="2369223" cy="637628"/>
          </a:xfrm>
        </p:spPr>
        <p:txBody>
          <a:bodyPr/>
          <a:lstStyle/>
          <a:p>
            <a:r>
              <a:rPr lang="fr-CA" sz="3600" dirty="0"/>
              <a:t>STT du Motel Idéal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81DDDB-E751-4712-87EC-040CBF994B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572" y="108193"/>
            <a:ext cx="5545111" cy="32517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3E16F9-D172-49F4-B351-08987CED5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780" y="108193"/>
            <a:ext cx="3251796" cy="325179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ADFDEE9-FFD4-42D1-9FAA-D86A0EE58F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16" y="3623095"/>
            <a:ext cx="5737300" cy="305770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5ACAA4F-7987-4014-B927-5B883994D1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32" y="3525870"/>
            <a:ext cx="5900468" cy="32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3" y="759851"/>
            <a:ext cx="2369223" cy="637628"/>
          </a:xfrm>
        </p:spPr>
        <p:txBody>
          <a:bodyPr/>
          <a:lstStyle/>
          <a:p>
            <a:r>
              <a:rPr lang="fr-CA" sz="3600" dirty="0"/>
              <a:t>STT Multi-Marques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9A726C-F8F7-4000-81CB-570550242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16" y="3191774"/>
            <a:ext cx="5295504" cy="35303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186D7D-F886-465B-B14C-1489469205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544" y="52916"/>
            <a:ext cx="4446920" cy="2964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6317A6-3D24-4F10-B351-17226B09DC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419" y="106392"/>
            <a:ext cx="4628073" cy="30853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1AD0A9B-61AE-4FB4-B269-B71375178E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787" y="3371750"/>
            <a:ext cx="5018012" cy="33503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4D6B8A-E537-4D2A-8376-89A09F3131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34" y="4596093"/>
            <a:ext cx="3020710" cy="175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90839"/>
            <a:ext cx="2518913" cy="611749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r-CA" sz="2600" dirty="0"/>
              <a:t>Syndicat des communications de Radio-Canada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041CDB-012F-44B9-986D-409E59A15B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" y="3133438"/>
            <a:ext cx="5422506" cy="35915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316116-A2E8-4330-B094-2F141F887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875" y="120775"/>
            <a:ext cx="4278443" cy="28337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4E909E-C725-4CA2-B070-80F08ADCBC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57951"/>
            <a:ext cx="5738610" cy="35670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AF48E9-157D-498E-B17B-9EA4406B7C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846" y="304986"/>
            <a:ext cx="4942193" cy="23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" y="1044519"/>
            <a:ext cx="2369223" cy="629001"/>
          </a:xfrm>
        </p:spPr>
        <p:txBody>
          <a:bodyPr/>
          <a:lstStyle/>
          <a:p>
            <a:r>
              <a:rPr lang="fr-CA" sz="3600" dirty="0"/>
              <a:t>SEMB-SAQ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B881C0-A059-4C0B-B3E1-A53E72ABC3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478" y="3189171"/>
            <a:ext cx="5384197" cy="35885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2E6557-B63D-4DA8-BAF2-885657BF11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579" y="1552251"/>
            <a:ext cx="2319504" cy="15459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9C673F-5C1B-401C-81AA-A098B6BE08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" y="3144413"/>
            <a:ext cx="6455258" cy="36333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7EF8C13-71F1-4157-876A-EE5CFE33CB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703" y="1602026"/>
            <a:ext cx="2264980" cy="15096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21FC1A-C759-4575-97A7-7860F18600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313" y="99733"/>
            <a:ext cx="4367394" cy="291088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7EB8770-D110-419C-B666-F33471E36B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851" y="53486"/>
            <a:ext cx="2044960" cy="13629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FF8828F-4907-405C-A64B-064C08B931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703" y="53486"/>
            <a:ext cx="2207058" cy="147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5280EC-BBC3-4E58-913B-B02DE3D813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" y="3112091"/>
            <a:ext cx="5526160" cy="36601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5B2B5B-DD4F-4988-B274-B7E9B1B40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374" y="106991"/>
            <a:ext cx="4380137" cy="29193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9F5513-FD59-45D0-B7FA-84D8D42B2E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986" y="4675530"/>
            <a:ext cx="6226437" cy="20754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E7049A-5D12-4796-9360-6DAA386D9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006" y="74079"/>
            <a:ext cx="4186012" cy="23546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46C7C1-0587-4CA9-BEB8-00E91AE3D2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909" y="2546125"/>
            <a:ext cx="3805331" cy="201199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DDF4E95-C4A3-4D50-9BD9-BB480816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3203"/>
            <a:ext cx="2369223" cy="1508896"/>
          </a:xfrm>
        </p:spPr>
        <p:txBody>
          <a:bodyPr/>
          <a:lstStyle/>
          <a:p>
            <a:r>
              <a:rPr lang="fr-CA" sz="3200" dirty="0"/>
              <a:t>Structure</a:t>
            </a:r>
            <a:br>
              <a:rPr lang="fr-CA" sz="3200" dirty="0"/>
            </a:br>
            <a:r>
              <a:rPr lang="fr-CA" sz="3200" dirty="0"/>
              <a:t>et vie démocratique</a:t>
            </a:r>
          </a:p>
        </p:txBody>
      </p:sp>
    </p:spTree>
    <p:extLst>
      <p:ext uri="{BB962C8B-B14F-4D97-AF65-F5344CB8AC3E}">
        <p14:creationId xmlns:p14="http://schemas.microsoft.com/office/powerpoint/2010/main" val="40844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7" y="889246"/>
            <a:ext cx="2369223" cy="715265"/>
          </a:xfrm>
        </p:spPr>
        <p:txBody>
          <a:bodyPr/>
          <a:lstStyle/>
          <a:p>
            <a:r>
              <a:rPr lang="fr-CA" sz="4400" dirty="0"/>
              <a:t>STM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FBB558-BCD2-4F81-8F7F-DA285F593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975" y="3101197"/>
            <a:ext cx="5441109" cy="36274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1B4113-D272-4FBA-A606-45BA5C97F4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912" y="128720"/>
            <a:ext cx="4160013" cy="27733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054176-90BC-4E01-916D-659647062C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427" y="129397"/>
            <a:ext cx="4160013" cy="27726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7ED132-AC25-41C1-BE38-212C62375E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74" y="3084856"/>
            <a:ext cx="5491473" cy="36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8644"/>
            <a:ext cx="2585050" cy="534111"/>
          </a:xfrm>
        </p:spPr>
        <p:txBody>
          <a:bodyPr/>
          <a:lstStyle/>
          <a:p>
            <a:r>
              <a:rPr lang="fr-CA" sz="4000" dirty="0"/>
              <a:t>STTTU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BF1F15-7F44-4E4E-857E-0C883091E7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722" y="3420374"/>
            <a:ext cx="4671204" cy="31141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86FEAA-FCE7-47E9-83CD-1E76E09BF8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586160" y="243379"/>
            <a:ext cx="3491665" cy="26187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CBB045-A4B4-4F6F-8249-53C2574050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050" y="94611"/>
            <a:ext cx="5848709" cy="29162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452825-AFAE-4533-B27D-0BA83B0F47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48" y="3247706"/>
            <a:ext cx="6722010" cy="34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5120CB8-C17B-4BE2-9EE6-2EDA33B18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421" y="2335034"/>
            <a:ext cx="1282795" cy="13900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D1AE28-3D82-4CBA-BA70-E145BD7780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69" y="2033506"/>
            <a:ext cx="3964380" cy="1939526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3758"/>
            <a:ext cx="2369223" cy="663507"/>
          </a:xfrm>
        </p:spPr>
        <p:txBody>
          <a:bodyPr/>
          <a:lstStyle/>
          <a:p>
            <a:r>
              <a:rPr lang="fr-CA" sz="3800" dirty="0"/>
              <a:t>STT de</a:t>
            </a:r>
            <a:br>
              <a:rPr lang="fr-CA" sz="3800" dirty="0"/>
            </a:br>
            <a:r>
              <a:rPr lang="fr-CA" sz="3800" dirty="0" err="1"/>
              <a:t>Transco</a:t>
            </a:r>
            <a:endParaRPr lang="fr-CA" sz="3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57D274-DE17-48E8-ADDD-3D3DD3DBBE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704" y="1890462"/>
            <a:ext cx="3339236" cy="22256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2EFCCF-83EB-47D5-9E3E-BEC9216D7E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11" y="3694002"/>
            <a:ext cx="6838050" cy="30604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0917D91-5CE8-448E-8F27-87BCE69308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734" y="51729"/>
            <a:ext cx="5725116" cy="23901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B3E081-22D7-4569-82EB-C1C09EF6C3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117" y="138021"/>
            <a:ext cx="3779485" cy="22256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F1E776-0E01-4C0E-B51D-B6103AEBE5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76" y="3696453"/>
            <a:ext cx="4603022" cy="30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1" y="594367"/>
            <a:ext cx="2512901" cy="698013"/>
          </a:xfrm>
        </p:spPr>
        <p:txBody>
          <a:bodyPr/>
          <a:lstStyle/>
          <a:p>
            <a:pPr>
              <a:lnSpc>
                <a:spcPts val="3100"/>
              </a:lnSpc>
            </a:pPr>
            <a:r>
              <a:rPr lang="fr-CA" sz="3200" dirty="0"/>
              <a:t>STT</a:t>
            </a:r>
            <a:br>
              <a:rPr lang="fr-CA" sz="3200" dirty="0"/>
            </a:br>
            <a:r>
              <a:rPr lang="fr-CA" sz="3200" dirty="0"/>
              <a:t>du centre</a:t>
            </a:r>
            <a:br>
              <a:rPr lang="fr-CA" sz="3200" dirty="0"/>
            </a:br>
            <a:r>
              <a:rPr lang="fr-CA" sz="3200" dirty="0"/>
              <a:t>de santé </a:t>
            </a:r>
            <a:r>
              <a:rPr lang="fr-CA" sz="3200" dirty="0" err="1"/>
              <a:t>Tulattavik</a:t>
            </a:r>
            <a:endParaRPr lang="fr-CA" sz="3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5E5C74-B751-42D3-B017-497FF3EE2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25" y="3282351"/>
            <a:ext cx="5143500" cy="3429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5870A8-6EE1-48FB-9F87-BCA1BE4C43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879" y="1677358"/>
            <a:ext cx="5254925" cy="35032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44F5A4-7C8D-49A9-B1E3-38FE5F9C0C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02" y="310550"/>
            <a:ext cx="3455723" cy="230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3D893B1-67A7-4993-92AE-C7876B83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9" y="1010018"/>
            <a:ext cx="2415396" cy="629002"/>
          </a:xfrm>
        </p:spPr>
        <p:txBody>
          <a:bodyPr/>
          <a:lstStyle/>
          <a:p>
            <a:r>
              <a:rPr lang="fr-CA" sz="3000" dirty="0"/>
              <a:t>Urgence-Santé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1992D8-551E-4473-BDFD-AB9DEA7CAD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0" y="3657601"/>
            <a:ext cx="4310154" cy="31400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EEE273-0133-4743-A887-C0FD8D8406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94" y="4977442"/>
            <a:ext cx="2730926" cy="18201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C91029-2C98-4E5B-8379-B8EECD2C1A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459" y="3657601"/>
            <a:ext cx="4711171" cy="31400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E64BF7-A3FE-4553-83A5-E6159165F8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796" y="107831"/>
            <a:ext cx="4918258" cy="32780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5284C2-A35A-41E7-A5FC-C81CF94346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93" y="3079189"/>
            <a:ext cx="2730925" cy="18206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710C2A-5300-49A3-AB07-48AA654CC2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93" y="107831"/>
            <a:ext cx="2724397" cy="28467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18E947-C38F-45AC-A27F-CF345F6DEE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53779" y="574100"/>
            <a:ext cx="1752988" cy="23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9D52995-D829-4A6E-AEA1-350FB2197615}"/>
              </a:ext>
            </a:extLst>
          </p:cNvPr>
          <p:cNvSpPr txBox="1"/>
          <p:nvPr/>
        </p:nvSpPr>
        <p:spPr>
          <a:xfrm>
            <a:off x="2171583" y="4224335"/>
            <a:ext cx="784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Luttes à souligner</a:t>
            </a:r>
          </a:p>
        </p:txBody>
      </p:sp>
    </p:spTree>
    <p:extLst>
      <p:ext uri="{BB962C8B-B14F-4D97-AF65-F5344CB8AC3E}">
        <p14:creationId xmlns:p14="http://schemas.microsoft.com/office/powerpoint/2010/main" val="26217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 thruBlk="1" dir="r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2D9B65-E47C-4BD8-BD8D-40B87CE1E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505" y="3154872"/>
            <a:ext cx="5320664" cy="35462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FD0B70-6B4F-41BF-9E65-4DC4F6A8BD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947" y="102556"/>
            <a:ext cx="4418164" cy="29447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A84615-7299-4B61-B13F-C8E92D923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2" y="3154871"/>
            <a:ext cx="6389926" cy="36005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B2FBFE-9605-4533-9977-BA709075D4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553" y="72413"/>
            <a:ext cx="2018123" cy="297955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312C3E-F0EF-4903-B402-8F69A5E12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fr-CA" dirty="0"/>
              <a:t>Sainte-Justine</a:t>
            </a:r>
            <a:br>
              <a:rPr lang="fr-CA" dirty="0"/>
            </a:br>
            <a:r>
              <a:rPr lang="fr-CA" dirty="0"/>
              <a:t>CHU en PPP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0585CB-8E9E-4924-97AB-B47512ABC8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173" y="67730"/>
            <a:ext cx="2178951" cy="29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>
            <a:extLst>
              <a:ext uri="{FF2B5EF4-FFF2-40B4-BE49-F238E27FC236}">
                <a16:creationId xmlns:a16="http://schemas.microsoft.com/office/drawing/2014/main" id="{4EA5DA00-C203-420B-AC53-3D4DAD91EA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172" y="2373426"/>
            <a:ext cx="1541988" cy="2111148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BD71E7E-A5F3-4A0A-B109-931AF94DE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5" y="820236"/>
            <a:ext cx="2369223" cy="1025817"/>
          </a:xfrm>
        </p:spPr>
        <p:txBody>
          <a:bodyPr/>
          <a:lstStyle/>
          <a:p>
            <a:r>
              <a:rPr lang="fr-CA" sz="3000" dirty="0"/>
              <a:t>Les </a:t>
            </a:r>
            <a:r>
              <a:rPr lang="fr-CA" sz="3000" dirty="0" err="1"/>
              <a:t>salarié-es</a:t>
            </a:r>
            <a:br>
              <a:rPr lang="fr-CA" sz="3000" dirty="0"/>
            </a:br>
            <a:r>
              <a:rPr lang="fr-CA" sz="3000" dirty="0"/>
              <a:t>du CCMM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46628EB-3D61-4370-BCB1-318A48DF0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001" y="362700"/>
            <a:ext cx="3355601" cy="193504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BB43EAF-B1A1-43AC-B1CB-B945D220BD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76" y="5393883"/>
            <a:ext cx="2581052" cy="132614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44CECA1-E646-4A7F-94B0-3004297833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775" y="79498"/>
            <a:ext cx="1496594" cy="193504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AB7EAFE-17A8-494D-9A1E-C298EFB87C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863" y="4671193"/>
            <a:ext cx="1606002" cy="207999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0E6CCB8-B488-4CB5-8013-A05FCE263C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549" y="404044"/>
            <a:ext cx="1541988" cy="1905793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5907CD5-E98A-4CD7-8981-97FA1C0C06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486" y="139880"/>
            <a:ext cx="2793825" cy="1905794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521789F7-C88C-4914-9A81-2E4750C19D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287" y="2580944"/>
            <a:ext cx="7309337" cy="411088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C8E8A33B-EC85-4BA1-B337-82396F469A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31" y="3157513"/>
            <a:ext cx="1696742" cy="19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AB6CA1-767B-4C19-B6D7-C9160B2CFE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672" y="4338084"/>
            <a:ext cx="6323227" cy="24204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06CC6A-2D7E-4218-9B92-67E775BB9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532" y="99486"/>
            <a:ext cx="5823109" cy="27925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12283A-A959-4D77-BF4B-229C98AF29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551" y="2286000"/>
            <a:ext cx="3559169" cy="18690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97DDE7-7813-4412-A89F-FDB4FF61A4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3" y="3125973"/>
            <a:ext cx="5534410" cy="363254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25E796B-DFCD-435C-A21F-2475FCE9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" y="716720"/>
            <a:ext cx="2369223" cy="1155213"/>
          </a:xfrm>
        </p:spPr>
        <p:txBody>
          <a:bodyPr/>
          <a:lstStyle/>
          <a:p>
            <a:r>
              <a:rPr lang="fr-CA" sz="3600" dirty="0"/>
              <a:t>La</a:t>
            </a:r>
            <a:br>
              <a:rPr lang="fr-CA" sz="3600" dirty="0"/>
            </a:br>
            <a:r>
              <a:rPr lang="fr-CA" sz="3600" dirty="0"/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36110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7419B0-FF12-4B91-A43C-F0B11235DB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2436234" cy="31527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46907F-F954-4B6A-BA4F-C9909B915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577" y="104087"/>
            <a:ext cx="3962254" cy="3692100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EC4C21C-7A2F-4C5F-A132-4935FBAA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1007"/>
            <a:ext cx="2369223" cy="559990"/>
          </a:xfrm>
        </p:spPr>
        <p:txBody>
          <a:bodyPr/>
          <a:lstStyle/>
          <a:p>
            <a:r>
              <a:rPr lang="fr-CA" sz="3200" dirty="0"/>
              <a:t>L’information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78EF30-E39A-4708-98C2-128B94CEA4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714" y="84838"/>
            <a:ext cx="4420657" cy="36919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88A7FE-54CC-461D-8DC2-7CFF289A41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82" y="3934681"/>
            <a:ext cx="2152275" cy="27848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8C9A28-DA2E-4F4C-B322-C389842FD1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02" y="3934680"/>
            <a:ext cx="2152276" cy="27852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E1AF97-93D6-4D0F-8670-7369B24858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964" y="3947999"/>
            <a:ext cx="2152276" cy="27852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7087F0-220C-4E6C-B988-BB1CC425D8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926" y="3947999"/>
            <a:ext cx="2194903" cy="27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51C548-7330-4DE4-81B7-C8B41687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3" y="699462"/>
            <a:ext cx="2369223" cy="979456"/>
          </a:xfrm>
        </p:spPr>
        <p:txBody>
          <a:bodyPr/>
          <a:lstStyle/>
          <a:p>
            <a:r>
              <a:rPr lang="fr-CA" sz="4000" dirty="0"/>
              <a:t>Les fronts</a:t>
            </a:r>
            <a:br>
              <a:rPr lang="fr-CA" sz="4000" dirty="0"/>
            </a:br>
            <a:r>
              <a:rPr lang="fr-CA" sz="4000" dirty="0"/>
              <a:t>de lutte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1E8BA8-701E-4BC5-93E7-FFC848531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646" y="390364"/>
            <a:ext cx="2534123" cy="20779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467DF1-C23F-4131-ACDD-53DA63953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805" y="325152"/>
            <a:ext cx="2624706" cy="12416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B30790-114C-437A-B853-9DA0714FAB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167" y="1774891"/>
            <a:ext cx="2077983" cy="20779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14C00A-00B5-48C6-8C82-5395FA3CA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746" y="325152"/>
            <a:ext cx="2357712" cy="20779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F09A9A-72B3-487D-8AA4-041305A65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318" y="4130577"/>
            <a:ext cx="2971680" cy="10252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1408A8-FF16-4288-8203-4507836488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53" y="5377439"/>
            <a:ext cx="4364400" cy="12871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F55306-F862-4E82-9426-49FD3E367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79" y="3249194"/>
            <a:ext cx="1905000" cy="1905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B10CE6-4290-4C6D-A8D3-56FF121175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746" y="2794415"/>
            <a:ext cx="2357712" cy="235497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34F3AE0-87EE-4131-86A3-372C549085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494" y="2794415"/>
            <a:ext cx="2424275" cy="24242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26E9BED-981C-4AAD-8185-51FB2321CE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507" y="5544759"/>
            <a:ext cx="4910807" cy="10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</TotalTime>
  <Words>165</Words>
  <Application>Microsoft Office PowerPoint</Application>
  <PresentationFormat>Grand écran</PresentationFormat>
  <Paragraphs>65</Paragraphs>
  <Slides>56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0" baseType="lpstr">
      <vt:lpstr>Arial</vt:lpstr>
      <vt:lpstr>Arial Narrow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Nancy McDonald</dc:creator>
  <cp:lastModifiedBy>Jean-François Coutu</cp:lastModifiedBy>
  <cp:revision>309</cp:revision>
  <dcterms:created xsi:type="dcterms:W3CDTF">2019-05-27T18:01:53Z</dcterms:created>
  <dcterms:modified xsi:type="dcterms:W3CDTF">2019-06-10T00:13:40Z</dcterms:modified>
</cp:coreProperties>
</file>